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73" r:id="rId1"/>
  </p:sldMasterIdLst>
  <p:notesMasterIdLst>
    <p:notesMasterId r:id="rId17"/>
  </p:notesMasterIdLst>
  <p:handoutMasterIdLst>
    <p:handoutMasterId r:id="rId18"/>
  </p:handoutMasterIdLst>
  <p:sldIdLst>
    <p:sldId id="276" r:id="rId2"/>
    <p:sldId id="401" r:id="rId3"/>
    <p:sldId id="385" r:id="rId4"/>
    <p:sldId id="391" r:id="rId5"/>
    <p:sldId id="402" r:id="rId6"/>
    <p:sldId id="396" r:id="rId7"/>
    <p:sldId id="389" r:id="rId8"/>
    <p:sldId id="394" r:id="rId9"/>
    <p:sldId id="399" r:id="rId10"/>
    <p:sldId id="397" r:id="rId11"/>
    <p:sldId id="395" r:id="rId12"/>
    <p:sldId id="398" r:id="rId13"/>
    <p:sldId id="403" r:id="rId14"/>
    <p:sldId id="379" r:id="rId15"/>
    <p:sldId id="404" r:id="rId16"/>
  </p:sldIdLst>
  <p:sldSz cx="9144000" cy="6858000" type="letter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0C4EA"/>
    <a:srgbClr val="B9CEF1"/>
    <a:srgbClr val="E1DDFB"/>
    <a:srgbClr val="D8D2FA"/>
    <a:srgbClr val="C4BBF7"/>
    <a:srgbClr val="BCCFEA"/>
    <a:srgbClr val="A7FFCF"/>
    <a:srgbClr val="000000"/>
    <a:srgbClr val="69FFAD"/>
    <a:srgbClr val="E0E0E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68" autoAdjust="0"/>
    <p:restoredTop sz="94706" autoAdjust="0"/>
  </p:normalViewPr>
  <p:slideViewPr>
    <p:cSldViewPr>
      <p:cViewPr>
        <p:scale>
          <a:sx n="66" d="100"/>
          <a:sy n="66" d="100"/>
        </p:scale>
        <p:origin x="-1392" y="-72"/>
      </p:cViewPr>
      <p:guideLst>
        <p:guide orient="horz" pos="1104"/>
        <p:guide pos="1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74" y="-84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659" tIns="48330" rIns="96659" bIns="48330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dirty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659" tIns="48330" rIns="96659" bIns="48330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 dirty="0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659" tIns="48330" rIns="96659" bIns="48330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dirty="0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659" tIns="48330" rIns="96659" bIns="48330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6D5E7198-0C2A-5B42-A392-B10EB2EECAF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75632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659" tIns="48330" rIns="96659" bIns="48330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1" y="0"/>
            <a:ext cx="3169920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659" tIns="48330" rIns="96659" bIns="48330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 dirty="0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1" y="4560570"/>
            <a:ext cx="5364480" cy="4320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659" tIns="48330" rIns="96659" bIns="483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659" tIns="48330" rIns="96659" bIns="48330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dirty="0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1" y="9121140"/>
            <a:ext cx="3169920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659" tIns="48330" rIns="96659" bIns="48330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5CFFA61B-F847-A840-8D38-D638FB1C917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820097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A61B-F847-A840-8D38-D638FB1C917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0567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A61B-F847-A840-8D38-D638FB1C917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0567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A61B-F847-A840-8D38-D638FB1C917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0567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A61B-F847-A840-8D38-D638FB1C917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0567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A61B-F847-A840-8D38-D638FB1C917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0567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A61B-F847-A840-8D38-D638FB1C917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0567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R_Title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9175328" cy="6887868"/>
          </a:xfrm>
          <a:prstGeom prst="rect">
            <a:avLst/>
          </a:prstGeom>
        </p:spPr>
      </p:pic>
      <p:sp>
        <p:nvSpPr>
          <p:cNvPr id="5325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5800" y="2286000"/>
            <a:ext cx="7772400" cy="1143000"/>
          </a:xfrm>
        </p:spPr>
        <p:txBody>
          <a:bodyPr tIns="45720" anchor="ctr"/>
          <a:lstStyle>
            <a:lvl1pPr algn="ctr">
              <a:defRPr sz="4400">
                <a:solidFill>
                  <a:srgbClr val="18297D"/>
                </a:solidFill>
              </a:defRPr>
            </a:lvl1pPr>
          </a:lstStyle>
          <a:p>
            <a:pPr lvl="0"/>
            <a:r>
              <a:rPr lang="en-US" noProof="0" dirty="0" smtClean="0"/>
              <a:t>Click to edit title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 typeface="Times" charset="0"/>
              <a:buNone/>
              <a:defRPr sz="2800">
                <a:solidFill>
                  <a:srgbClr val="0092CF"/>
                </a:solidFill>
              </a:defRPr>
            </a:lvl1pPr>
          </a:lstStyle>
          <a:p>
            <a:pPr lvl="0"/>
            <a:r>
              <a:rPr lang="en-US" noProof="0" dirty="0" smtClean="0"/>
              <a:t>Click to edit subtitle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5800" y="2286000"/>
            <a:ext cx="7772400" cy="1143000"/>
          </a:xfrm>
        </p:spPr>
        <p:txBody>
          <a:bodyPr tIns="45720" anchor="ctr"/>
          <a:lstStyle>
            <a:lvl1pPr algn="ctr">
              <a:defRPr sz="4400"/>
            </a:lvl1pPr>
          </a:lstStyle>
          <a:p>
            <a:pPr lvl="0"/>
            <a:r>
              <a:rPr lang="en-US" noProof="0" dirty="0" smtClean="0"/>
              <a:t>Click to edit title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71600" y="3609675"/>
            <a:ext cx="6400800" cy="1752600"/>
          </a:xfrm>
        </p:spPr>
        <p:txBody>
          <a:bodyPr/>
          <a:lstStyle>
            <a:lvl1pPr marL="0" indent="0" algn="ctr">
              <a:buFont typeface="Times" charset="0"/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dirty="0" smtClean="0"/>
              <a:t>Click to subtitle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algn="ctr" rotWithShape="0">
                    <a:srgbClr val="000000">
                      <a:alpha val="75000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E6E6E6"/>
                </a:solidFill>
                <a:latin typeface="Verdana" charset="0"/>
              </a:defRPr>
            </a:lvl1pPr>
          </a:lstStyle>
          <a:p>
            <a:endParaRPr lang="en-US" dirty="0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E6E6E6"/>
                </a:solidFill>
                <a:latin typeface="Verdana" charset="0"/>
              </a:defRPr>
            </a:lvl1pPr>
          </a:lstStyle>
          <a:p>
            <a:endParaRPr lang="en-US" dirty="0"/>
          </a:p>
        </p:txBody>
      </p:sp>
      <p:pic>
        <p:nvPicPr>
          <p:cNvPr id="2" name="Picture 1" descr="IR_Title_alt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2400" y="-16637"/>
            <a:ext cx="9326880" cy="7001637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 bwMode="auto">
          <a:xfrm>
            <a:off x="-152400" y="-16637"/>
            <a:ext cx="9326880" cy="700163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9" name="Picture 8" descr="IR_MainBody2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58" b="76908"/>
          <a:stretch/>
        </p:blipFill>
        <p:spPr>
          <a:xfrm>
            <a:off x="-152400" y="2724150"/>
            <a:ext cx="9326880" cy="1409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text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7620000" y="6248400"/>
            <a:ext cx="14478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7376" y="292608"/>
            <a:ext cx="2616200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686800" y="6553200"/>
            <a:ext cx="457200" cy="381000"/>
          </a:xfrm>
        </p:spPr>
        <p:txBody>
          <a:bodyPr anchor="ctr" anchorCtr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fld id="{0AFA4C81-D843-8C4F-A511-CD5CB35BB7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8"/>
          <p:cNvSpPr>
            <a:spLocks noGrp="1"/>
          </p:cNvSpPr>
          <p:nvPr>
            <p:ph type="title" idx="4294967295"/>
          </p:nvPr>
        </p:nvSpPr>
        <p:spPr>
          <a:xfrm>
            <a:off x="535672" y="488796"/>
            <a:ext cx="7848600" cy="629752"/>
          </a:xfrm>
        </p:spPr>
        <p:txBody>
          <a:bodyPr/>
          <a:lstStyle/>
          <a:p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41250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00379"/>
            <a:ext cx="7848600" cy="62975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title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0B68A1-ED43-1B4D-BA9E-9D86D304F9CF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821268"/>
            <a:ext cx="7848600" cy="50800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subtitle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31764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9551B82-F050-D045-9104-74019E8187BB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00379"/>
            <a:ext cx="7848600" cy="629752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821264"/>
            <a:ext cx="2743200" cy="50800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1800">
                <a:solidFill>
                  <a:srgbClr val="FFFFFF"/>
                </a:solidFill>
              </a:defRPr>
            </a:lvl2pPr>
            <a:lvl3pPr marL="914400" indent="0">
              <a:buFontTx/>
              <a:buNone/>
              <a:defRPr sz="1800">
                <a:solidFill>
                  <a:srgbClr val="FFFFFF"/>
                </a:solidFill>
              </a:defRPr>
            </a:lvl3pPr>
            <a:lvl4pPr marL="1371600" indent="0">
              <a:buFontTx/>
              <a:buNone/>
              <a:defRPr sz="1800">
                <a:solidFill>
                  <a:srgbClr val="FFFFFF"/>
                </a:solidFill>
              </a:defRPr>
            </a:lvl4pPr>
            <a:lvl5pPr marL="1828800" indent="0">
              <a:buFontTx/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954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i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00375"/>
            <a:ext cx="7848600" cy="629752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6CD262-DE1A-6E4B-8A73-FED872B9A77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00200"/>
            <a:ext cx="5486400" cy="35560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5330" y="515620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821264"/>
            <a:ext cx="7848600" cy="50800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1800">
                <a:solidFill>
                  <a:srgbClr val="FFFFFF"/>
                </a:solidFill>
              </a:defRPr>
            </a:lvl2pPr>
            <a:lvl3pPr marL="914400" indent="0">
              <a:buFontTx/>
              <a:buNone/>
              <a:defRPr sz="1800">
                <a:solidFill>
                  <a:srgbClr val="FFFFFF"/>
                </a:solidFill>
              </a:defRPr>
            </a:lvl3pPr>
            <a:lvl4pPr marL="1371600" indent="0">
              <a:buFontTx/>
              <a:buNone/>
              <a:defRPr sz="1800">
                <a:solidFill>
                  <a:srgbClr val="FFFFFF"/>
                </a:solidFill>
              </a:defRPr>
            </a:lvl4pPr>
            <a:lvl5pPr marL="1828800" indent="0">
              <a:buFontTx/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88392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s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9144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00375"/>
            <a:ext cx="7848600" cy="629752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6CD262-DE1A-6E4B-8A73-FED872B9A77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85879" y="821584"/>
            <a:ext cx="7924800" cy="406400"/>
          </a:xfrm>
          <a:noFill/>
          <a:ln>
            <a:noFill/>
          </a:ln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 Bold"/>
              </a:rPr>
              <a:t>Click to edit subtitle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 Bold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5330" y="515620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124782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2286000"/>
            <a:ext cx="8001000" cy="1143000"/>
          </a:xfrm>
        </p:spPr>
        <p:txBody>
          <a:bodyPr/>
          <a:lstStyle>
            <a:lvl1pPr marL="0" indent="0" algn="ctr">
              <a:buFontTx/>
              <a:buNone/>
              <a:defRPr sz="4400">
                <a:solidFill>
                  <a:schemeClr val="bg1"/>
                </a:solidFill>
                <a:latin typeface="Corbel Bold" pitchFamily="34" charset="0"/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Times" charset="0"/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dirty="0" smtClean="0"/>
              <a:t>Click to edit subtitle</a:t>
            </a: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algn="ctr" rotWithShape="0">
                    <a:srgbClr val="000000">
                      <a:alpha val="75000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E6E6E6"/>
                </a:solidFill>
                <a:latin typeface="Verdana" charset="0"/>
              </a:defRPr>
            </a:lvl1pPr>
          </a:lstStyle>
          <a:p>
            <a:endParaRPr lang="en-US" dirty="0"/>
          </a:p>
        </p:txBody>
      </p:sp>
      <p:sp>
        <p:nvSpPr>
          <p:cNvPr id="1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E6E6E6"/>
                </a:solidFill>
                <a:latin typeface="Verdana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87234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algn="ctr" rotWithShape="0">
                    <a:srgbClr val="000000">
                      <a:alpha val="75000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</a:t>
            </a:r>
            <a:r>
              <a:rPr lang="en-US" dirty="0" smtClean="0"/>
              <a:t>edit text 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algn="ctr" rotWithShape="0">
                    <a:srgbClr val="000000">
                      <a:alpha val="75000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B3B3B3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algn="ctr" rotWithShape="0">
                    <a:srgbClr val="000000">
                      <a:alpha val="75000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B3B3B3"/>
                </a:solidFill>
                <a:latin typeface="+mn-lt"/>
              </a:defRPr>
            </a:lvl1pPr>
          </a:lstStyle>
          <a:p>
            <a:fld id="{006CD262-DE1A-6E4B-8A73-FED872B9A776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2232" name="Rectangle 8"/>
          <p:cNvSpPr>
            <a:spLocks noChangeArrowheads="1"/>
          </p:cNvSpPr>
          <p:nvPr userDrawn="1"/>
        </p:nvSpPr>
        <p:spPr bwMode="auto">
          <a:xfrm>
            <a:off x="8763000" y="4724404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522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79400"/>
            <a:ext cx="7848600" cy="629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algn="ctr" rotWithShape="0">
                    <a:srgbClr val="000000">
                      <a:alpha val="75000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</a:t>
            </a:r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2" name="Picture 1" descr="IR_MainBody2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2400" y="-16637"/>
            <a:ext cx="9326880" cy="70016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2" r:id="rId2"/>
    <p:sldLayoutId id="2147483677" r:id="rId3"/>
    <p:sldLayoutId id="2147483679" r:id="rId4"/>
    <p:sldLayoutId id="2147483707" r:id="rId5"/>
    <p:sldLayoutId id="2147483713" r:id="rId6"/>
    <p:sldLayoutId id="2147483714" r:id="rId7"/>
    <p:sldLayoutId id="2147483711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rbel Bold" charset="0"/>
          <a:ea typeface="ＭＳ Ｐゴシック" charset="0"/>
          <a:cs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rbel Bold" charset="0"/>
          <a:ea typeface="ＭＳ Ｐゴシック" charset="0"/>
          <a:cs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rbel Bold" charset="0"/>
          <a:ea typeface="ＭＳ Ｐゴシック" charset="0"/>
          <a:cs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rbel Bold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rbel Bold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rbel Bold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rbel Bold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rbel Bold" charset="0"/>
          <a:ea typeface="ＭＳ Ｐゴシック" charset="0"/>
          <a:cs typeface="ＭＳ Ｐゴシック" charset="0"/>
        </a:defRPr>
      </a:lvl9pPr>
    </p:titleStyle>
    <p:bodyStyle>
      <a:lvl1pPr marL="457200" indent="-4572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/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2573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7145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1717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2CF"/>
        </a:buClr>
        <a:buFont typeface="Times" charset="0"/>
        <a:buChar char="•"/>
        <a:defRPr sz="2000">
          <a:solidFill>
            <a:srgbClr val="0092CF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2CF"/>
        </a:buClr>
        <a:buFont typeface="Times" charset="0"/>
        <a:buChar char="•"/>
        <a:defRPr sz="2000">
          <a:solidFill>
            <a:srgbClr val="0092CF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2CF"/>
        </a:buClr>
        <a:buFont typeface="Times" charset="0"/>
        <a:buChar char="•"/>
        <a:defRPr sz="2000">
          <a:solidFill>
            <a:srgbClr val="0092CF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2CF"/>
        </a:buClr>
        <a:buFont typeface="Times" charset="0"/>
        <a:buChar char="•"/>
        <a:defRPr sz="2000">
          <a:solidFill>
            <a:srgbClr val="0092C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201645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Grid 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Modernization 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at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Unitil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latin typeface="Arial" pitchFamily="34" charset="0"/>
                <a:cs typeface="Arial" pitchFamily="34" charset="0"/>
              </a:rPr>
              <a:t>Grid-Facing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Customer-Facing Activities and Plans 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524000"/>
          </a:xfrm>
        </p:spPr>
        <p:txBody>
          <a:bodyPr/>
          <a:lstStyle/>
          <a:p>
            <a:r>
              <a:rPr lang="en-US" sz="2400" dirty="0">
                <a:solidFill>
                  <a:srgbClr val="3B70BF"/>
                </a:solidFill>
                <a:latin typeface="Arial" pitchFamily="34" charset="0"/>
                <a:cs typeface="Arial" pitchFamily="34" charset="0"/>
              </a:rPr>
              <a:t>Electric Grid Modernization Working Group Kick-Off Workshop</a:t>
            </a:r>
          </a:p>
        </p:txBody>
      </p:sp>
      <p:pic>
        <p:nvPicPr>
          <p:cNvPr id="5" name="Picture 3" descr="Unitil_Tag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1667"/>
          <a:stretch>
            <a:fillRect/>
          </a:stretch>
        </p:blipFill>
        <p:spPr bwMode="auto">
          <a:xfrm>
            <a:off x="3200400" y="1066800"/>
            <a:ext cx="2485910" cy="73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-32" y="5602329"/>
            <a:ext cx="9180576" cy="1014984"/>
          </a:xfrm>
          <a:prstGeom prst="rect">
            <a:avLst/>
          </a:prstGeom>
          <a:gradFill flip="none" rotWithShape="1">
            <a:gsLst>
              <a:gs pos="42000">
                <a:srgbClr val="233E99"/>
              </a:gs>
              <a:gs pos="0">
                <a:srgbClr val="233E99"/>
              </a:gs>
              <a:gs pos="100000">
                <a:srgbClr val="91C9E8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1371600" y="5334000"/>
            <a:ext cx="6400800" cy="1211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algn="ctr" rotWithShape="0">
                    <a:srgbClr val="000000">
                      <a:alpha val="75000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1717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 typeface="Times" pitchFamily="18" charset="0"/>
              <a:buNone/>
            </a:pPr>
            <a:endParaRPr lang="en-US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Font typeface="Times" pitchFamily="18" charset="0"/>
              <a:buNone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November 14, 2012</a:t>
            </a:r>
          </a:p>
        </p:txBody>
      </p:sp>
    </p:spTree>
    <p:extLst>
      <p:ext uri="{BB962C8B-B14F-4D97-AF65-F5344CB8AC3E}">
        <p14:creationId xmlns:p14="http://schemas.microsoft.com/office/powerpoint/2010/main" xmlns="" val="72715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2743200"/>
            <a:ext cx="7772400" cy="1143000"/>
          </a:xfrm>
        </p:spPr>
        <p:txBody>
          <a:bodyPr/>
          <a:lstStyle/>
          <a:p>
            <a:r>
              <a:rPr lang="en-US" dirty="0" smtClean="0"/>
              <a:t>Grid Facing Initiatives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86800" y="6553200"/>
            <a:ext cx="457200" cy="381000"/>
          </a:xfrm>
        </p:spPr>
        <p:txBody>
          <a:bodyPr/>
          <a:lstStyle/>
          <a:p>
            <a:fld id="{0AFA4C81-D843-8C4F-A511-CD5CB35BB79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2112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8"/>
          <p:cNvSpPr>
            <a:spLocks noGrp="1"/>
          </p:cNvSpPr>
          <p:nvPr>
            <p:ph type="title" idx="4294967295"/>
          </p:nvPr>
        </p:nvSpPr>
        <p:spPr>
          <a:xfrm>
            <a:off x="685800" y="513248"/>
            <a:ext cx="7848600" cy="629752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AMI Grid Facing Features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661400" y="6616700"/>
            <a:ext cx="381000" cy="228600"/>
          </a:xfrm>
        </p:spPr>
        <p:txBody>
          <a:bodyPr/>
          <a:lstStyle/>
          <a:p>
            <a:fld id="{0AFA4C81-D843-8C4F-A511-CD5CB35BB79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4800" y="1692377"/>
            <a:ext cx="8534400" cy="1889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algn="ctr" rotWithShape="0">
                    <a:schemeClr val="bg2">
                      <a:alpha val="75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pitchFamily="18" charset="0"/>
              <a:buChar char="•"/>
              <a:defRPr sz="3200">
                <a:solidFill>
                  <a:srgbClr val="0092C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pitchFamily="18" charset="0"/>
              <a:buChar char="•"/>
              <a:defRPr sz="2800">
                <a:solidFill>
                  <a:srgbClr val="0092CF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pitchFamily="18" charset="0"/>
              <a:buChar char="•"/>
              <a:defRPr sz="2400">
                <a:solidFill>
                  <a:srgbClr val="0092CF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pitchFamily="18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pitchFamily="18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pitchFamily="18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pitchFamily="18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pitchFamily="18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pitchFamily="18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1080"/>
              </a:spcBef>
              <a:buClr>
                <a:schemeClr val="tx1"/>
              </a:buClr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AMI integration with GIS provides meter 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communications 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diagnostics and the ability 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 find loose power 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connections.</a:t>
            </a:r>
          </a:p>
          <a:p>
            <a:pPr>
              <a:spcBef>
                <a:spcPts val="1080"/>
              </a:spcBef>
              <a:buClr>
                <a:schemeClr val="tx1"/>
              </a:buClr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Electric 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system monitoring, including e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nd 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of line voltage 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monitoring.</a:t>
            </a:r>
          </a:p>
          <a:p>
            <a:pPr>
              <a:spcBef>
                <a:spcPts val="1080"/>
              </a:spcBef>
              <a:buClr>
                <a:schemeClr val="tx1"/>
              </a:buClr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etter estimates of 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load shapes and peak load conditions of specific 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circuits.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370008"/>
            <a:ext cx="3505200" cy="29398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3276600"/>
            <a:ext cx="42672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algn="ctr" rotWithShape="0">
                    <a:schemeClr val="bg2">
                      <a:alpha val="75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pitchFamily="18" charset="0"/>
              <a:buChar char="•"/>
              <a:defRPr sz="3200">
                <a:solidFill>
                  <a:srgbClr val="0092C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pitchFamily="18" charset="0"/>
              <a:buChar char="•"/>
              <a:defRPr sz="2800">
                <a:solidFill>
                  <a:srgbClr val="0092CF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pitchFamily="18" charset="0"/>
              <a:buChar char="•"/>
              <a:defRPr sz="2400">
                <a:solidFill>
                  <a:srgbClr val="0092CF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pitchFamily="18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pitchFamily="18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pitchFamily="18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pitchFamily="18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pitchFamily="18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pitchFamily="18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1080"/>
              </a:spcBef>
              <a:buClr>
                <a:schemeClr val="tx1"/>
              </a:buClr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Improved 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system modeling data, 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using per 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phase and per customer load data 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from AMI.</a:t>
            </a:r>
          </a:p>
          <a:p>
            <a:pPr>
              <a:spcBef>
                <a:spcPts val="1080"/>
              </a:spcBef>
              <a:buClr>
                <a:schemeClr val="tx1"/>
              </a:buClr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Improved 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service transformer 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sizing, using AMI capture of every 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customers’ daily peak 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demand.</a:t>
            </a:r>
          </a:p>
          <a:p>
            <a:pPr>
              <a:spcBef>
                <a:spcPts val="1080"/>
              </a:spcBef>
              <a:buClr>
                <a:schemeClr val="tx1"/>
              </a:buClr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Daily 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Watt/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Var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data at step transformers utilizing standard AMI 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meters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854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8"/>
          <p:cNvSpPr>
            <a:spLocks noGrp="1"/>
          </p:cNvSpPr>
          <p:nvPr>
            <p:ph type="title" idx="4294967295"/>
          </p:nvPr>
        </p:nvSpPr>
        <p:spPr>
          <a:xfrm>
            <a:off x="685800" y="513248"/>
            <a:ext cx="7848600" cy="629752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AMI / OMS Integration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661400" y="6616700"/>
            <a:ext cx="381000" cy="228600"/>
          </a:xfrm>
        </p:spPr>
        <p:txBody>
          <a:bodyPr/>
          <a:lstStyle/>
          <a:p>
            <a:fld id="{0AFA4C81-D843-8C4F-A511-CD5CB35BB79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4800" y="1836056"/>
            <a:ext cx="4419600" cy="4640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algn="ctr" rotWithShape="0">
                    <a:schemeClr val="bg2">
                      <a:alpha val="75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pitchFamily="18" charset="0"/>
              <a:buChar char="•"/>
              <a:defRPr sz="3200">
                <a:solidFill>
                  <a:srgbClr val="0092C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pitchFamily="18" charset="0"/>
              <a:buChar char="•"/>
              <a:defRPr sz="2800">
                <a:solidFill>
                  <a:srgbClr val="0092CF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pitchFamily="18" charset="0"/>
              <a:buChar char="•"/>
              <a:defRPr sz="2400">
                <a:solidFill>
                  <a:srgbClr val="0092CF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pitchFamily="18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pitchFamily="18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pitchFamily="18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pitchFamily="18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pitchFamily="18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pitchFamily="18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1080"/>
              </a:spcBef>
              <a:buClr>
                <a:schemeClr val="tx1"/>
              </a:buClr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Integration of AMI 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data 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(“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Always On” 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connectivity) provides near real time outage information.</a:t>
            </a:r>
            <a:endParaRPr lang="en-US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1080"/>
              </a:spcBef>
              <a:buClr>
                <a:schemeClr val="tx1"/>
              </a:buClr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Determine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extent of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outage.</a:t>
            </a:r>
          </a:p>
          <a:p>
            <a:pPr lvl="1">
              <a:spcBef>
                <a:spcPts val="1080"/>
              </a:spcBef>
              <a:buClr>
                <a:schemeClr val="tx1"/>
              </a:buClr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Locate outages w/ no customer calls. </a:t>
            </a:r>
          </a:p>
          <a:p>
            <a:pPr lvl="1">
              <a:spcBef>
                <a:spcPts val="1080"/>
              </a:spcBef>
              <a:buClr>
                <a:schemeClr val="tx1"/>
              </a:buClr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Confirm outage restoration.</a:t>
            </a:r>
            <a:endParaRPr 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1080"/>
              </a:spcBef>
              <a:buClr>
                <a:schemeClr val="tx1"/>
              </a:buClr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Find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unrestored sections of circuit (nested outages or pockets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>
              <a:spcBef>
                <a:spcPts val="1200"/>
              </a:spcBef>
              <a:buClr>
                <a:schemeClr val="tx1"/>
              </a:buClr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Provides valuable information to operators to validate OMS outage predictions.</a:t>
            </a:r>
          </a:p>
          <a:p>
            <a:pPr>
              <a:spcBef>
                <a:spcPts val="1200"/>
              </a:spcBef>
              <a:buClr>
                <a:schemeClr val="tx1"/>
              </a:buClr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Provides operators with a tool to improve accuracy of OMS data. </a:t>
            </a:r>
            <a:endParaRPr lang="en-US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307346"/>
            <a:ext cx="4114800" cy="224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00537"/>
            <a:ext cx="4114800" cy="231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8529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/>
          </a:p>
          <a:p>
            <a:fld id="{5C2E5102-3261-44CA-81FF-EB3577CA81DF}" type="slidenum">
              <a:rPr lang="en-US"/>
              <a:pPr/>
              <a:t>12</a:t>
            </a:fld>
            <a:endParaRPr lang="en-US"/>
          </a:p>
        </p:txBody>
      </p:sp>
      <p:sp>
        <p:nvSpPr>
          <p:cNvPr id="3758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728787"/>
            <a:ext cx="8229600" cy="2919413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Continued enhancement of AMI including data streaming capable of providing hourly load and/or voltage data. Future upgrades to include 15 minute data intervals at every endpoint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Increased penetration of SCADA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further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downstream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on the distribution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system.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Enhanced and expanded communication infrastructure. 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Increased use of mobile data systems, field data collection. 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Distribution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automation – automated switching, fault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sectionalizing and restoration. </a:t>
            </a: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Storm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resiliency – evaluate, design and implement facilities and equipment that are more resilient (or reliable) for storm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events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Title 8"/>
          <p:cNvSpPr>
            <a:spLocks noGrp="1"/>
          </p:cNvSpPr>
          <p:nvPr>
            <p:ph type="title" idx="4294967295"/>
          </p:nvPr>
        </p:nvSpPr>
        <p:spPr>
          <a:xfrm>
            <a:off x="685800" y="513248"/>
            <a:ext cx="7848600" cy="629752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Longer Term Plans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619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/>
          </a:p>
          <a:p>
            <a:fld id="{5C2E5102-3261-44CA-81FF-EB3577CA81DF}" type="slidenum">
              <a:rPr lang="en-US"/>
              <a:pPr/>
              <a:t>13</a:t>
            </a:fld>
            <a:endParaRPr lang="en-US"/>
          </a:p>
        </p:txBody>
      </p:sp>
      <p:sp>
        <p:nvSpPr>
          <p:cNvPr id="3758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229600" cy="4519613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Realigned functions 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related to metering, substations, and system operations. Strategic emphasis on emerging smart grid 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technologies.  Areas 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considered:</a:t>
            </a:r>
          </a:p>
          <a:p>
            <a:pPr lvl="1">
              <a:spcBef>
                <a:spcPct val="25000"/>
              </a:spcBef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New requirements for time-based pricing; including possible emergence of real time pricing programs. </a:t>
            </a:r>
          </a:p>
          <a:p>
            <a:pPr lvl="1">
              <a:spcBef>
                <a:spcPct val="25000"/>
              </a:spcBef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Potential for increased penetration of distributed energy resources including demand response and distributed generation.</a:t>
            </a:r>
          </a:p>
          <a:p>
            <a:pPr lvl="1">
              <a:spcBef>
                <a:spcPct val="25000"/>
              </a:spcBef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Outage management systems and advanced control of grid operations.</a:t>
            </a:r>
          </a:p>
          <a:p>
            <a:pPr lvl="1">
              <a:spcBef>
                <a:spcPct val="25000"/>
              </a:spcBef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Emerging smart grid technologies including communication and protection systems.</a:t>
            </a:r>
          </a:p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Revisiting organizational design and job design concurrent 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with 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ongoing wave of retirements to ensure skills are aligned with the Company’s strategic vision for smart grid advancement.</a:t>
            </a:r>
            <a:endParaRPr lang="en-US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480"/>
              </a:spcBef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Strong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management and technical leadership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with direct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operational responsibility for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smart grid functions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1">
              <a:spcBef>
                <a:spcPts val="480"/>
              </a:spcBef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Reevaluate educational requirements and training for new workers in areas of protection, metering, substations,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linework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etc.</a:t>
            </a:r>
          </a:p>
        </p:txBody>
      </p:sp>
      <p:sp>
        <p:nvSpPr>
          <p:cNvPr id="6" name="Title 8"/>
          <p:cNvSpPr>
            <a:spLocks noGrp="1"/>
          </p:cNvSpPr>
          <p:nvPr>
            <p:ph type="title" idx="4294967295"/>
          </p:nvPr>
        </p:nvSpPr>
        <p:spPr>
          <a:xfrm>
            <a:off x="685800" y="513248"/>
            <a:ext cx="7848600" cy="629752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Organization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66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2971800"/>
            <a:ext cx="7772400" cy="7620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86800" y="6553200"/>
            <a:ext cx="457200" cy="381000"/>
          </a:xfrm>
        </p:spPr>
        <p:txBody>
          <a:bodyPr/>
          <a:lstStyle/>
          <a:p>
            <a:fld id="{0AFA4C81-D843-8C4F-A511-CD5CB35BB79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8712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2743200"/>
            <a:ext cx="7772400" cy="1143000"/>
          </a:xfrm>
        </p:spPr>
        <p:txBody>
          <a:bodyPr/>
          <a:lstStyle/>
          <a:p>
            <a:r>
              <a:rPr lang="en-US" dirty="0" smtClean="0"/>
              <a:t>Smart Grid Framework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86800" y="6553200"/>
            <a:ext cx="457200" cy="381000"/>
          </a:xfrm>
        </p:spPr>
        <p:txBody>
          <a:bodyPr/>
          <a:lstStyle/>
          <a:p>
            <a:fld id="{0AFA4C81-D843-8C4F-A511-CD5CB35BB79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7369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FA4C81-D843-8C4F-A511-CD5CB35BB79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20639" y="1705428"/>
            <a:ext cx="4287839" cy="4923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algn="ctr" rotWithShape="0">
                    <a:srgbClr val="000000">
                      <a:alpha val="75000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1717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9pPr>
          </a:lstStyle>
          <a:p>
            <a:pPr marL="682625" indent="-334963">
              <a:spcBef>
                <a:spcPct val="50000"/>
              </a:spcBef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Until Follows the NETL Smart Grid Implementation Strategy (</a:t>
            </a:r>
            <a:r>
              <a:rPr lang="en-US" sz="18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previously 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NETL’s Modern Grid Initiative).</a:t>
            </a:r>
          </a:p>
          <a:p>
            <a:pPr marL="682625" indent="-334963">
              <a:spcBef>
                <a:spcPts val="1200"/>
              </a:spcBef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NETL defines Smart Grid objectives in six 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value 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areas.</a:t>
            </a:r>
          </a:p>
          <a:p>
            <a:pPr marL="1139825" lvl="1" indent="-334963">
              <a:spcBef>
                <a:spcPts val="400"/>
              </a:spcBef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It must be more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reliable</a:t>
            </a:r>
          </a:p>
          <a:p>
            <a:pPr marL="1139825" lvl="1" indent="-334963">
              <a:spcBef>
                <a:spcPts val="400"/>
              </a:spcBef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It must be more secure</a:t>
            </a:r>
            <a:endParaRPr lang="en-US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139825" lvl="1" indent="-334963">
              <a:spcBef>
                <a:spcPts val="400"/>
              </a:spcBef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It must be more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economic</a:t>
            </a:r>
          </a:p>
          <a:p>
            <a:pPr marL="1139825" lvl="1" indent="-334963">
              <a:spcBef>
                <a:spcPts val="400"/>
              </a:spcBef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It must be more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efficient</a:t>
            </a:r>
          </a:p>
          <a:p>
            <a:pPr marL="1139825" lvl="1" indent="-334963">
              <a:spcBef>
                <a:spcPts val="400"/>
              </a:spcBef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It must be more environmentally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friendly</a:t>
            </a:r>
          </a:p>
          <a:p>
            <a:pPr marL="1139825" lvl="1" indent="-334963">
              <a:spcBef>
                <a:spcPts val="400"/>
              </a:spcBef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It must be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safer</a:t>
            </a:r>
          </a:p>
          <a:p>
            <a:pPr marL="682625" indent="-334963">
              <a:spcBef>
                <a:spcPts val="1200"/>
              </a:spcBef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SG functionality is defined 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around seven principal 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characteristics.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800600" y="1657350"/>
            <a:ext cx="3886200" cy="4819650"/>
          </a:xfrm>
          <a:prstGeom prst="rect">
            <a:avLst/>
          </a:prstGeom>
          <a:solidFill>
            <a:srgbClr val="C0C4EA">
              <a:alpha val="49804"/>
            </a:srgb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/>
          <a:lstStyle/>
          <a:p>
            <a:pPr marL="688975" indent="-457200">
              <a:lnSpc>
                <a:spcPct val="90000"/>
              </a:lnSpc>
              <a:buClr>
                <a:srgbClr val="000066"/>
              </a:buClr>
              <a:buFont typeface="Wingdings" pitchFamily="2" charset="2"/>
              <a:buNone/>
            </a:pPr>
            <a:endParaRPr lang="en-US" sz="800" b="1" u="sng" dirty="0">
              <a:solidFill>
                <a:srgbClr val="000000"/>
              </a:solidFill>
            </a:endParaRPr>
          </a:p>
          <a:p>
            <a:pPr marL="688975" indent="-457200">
              <a:lnSpc>
                <a:spcPct val="90000"/>
              </a:lnSpc>
              <a:buClr>
                <a:srgbClr val="000066"/>
              </a:buClr>
              <a:buFont typeface="Wingdings" pitchFamily="2" charset="2"/>
              <a:buNone/>
            </a:pPr>
            <a:r>
              <a:rPr lang="en-US" sz="1800" b="1" u="sng" dirty="0" smtClean="0">
                <a:solidFill>
                  <a:srgbClr val="000000"/>
                </a:solidFill>
              </a:rPr>
              <a:t>Smart Grid Characteristics</a:t>
            </a:r>
            <a:r>
              <a:rPr lang="en-US" sz="1800" b="1" u="sng" dirty="0">
                <a:solidFill>
                  <a:srgbClr val="000000"/>
                </a:solidFill>
              </a:rPr>
              <a:t>*</a:t>
            </a:r>
          </a:p>
          <a:p>
            <a:pPr marL="688975" indent="-457200"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en-US" sz="1800" dirty="0">
                <a:solidFill>
                  <a:srgbClr val="000000"/>
                </a:solidFill>
              </a:rPr>
              <a:t>Self-healing.</a:t>
            </a:r>
          </a:p>
          <a:p>
            <a:pPr marL="688975" indent="-457200">
              <a:spcBef>
                <a:spcPts val="1000"/>
              </a:spcBef>
              <a:buFont typeface="Wingdings" pitchFamily="2" charset="2"/>
              <a:buAutoNum type="arabicPeriod"/>
            </a:pPr>
            <a:r>
              <a:rPr lang="en-US" sz="1800" dirty="0">
                <a:solidFill>
                  <a:srgbClr val="000000"/>
                </a:solidFill>
              </a:rPr>
              <a:t>Incorporates and motivates the consumer.</a:t>
            </a:r>
          </a:p>
          <a:p>
            <a:pPr marL="688975" indent="-457200">
              <a:spcBef>
                <a:spcPts val="1000"/>
              </a:spcBef>
              <a:buFont typeface="Wingdings" pitchFamily="2" charset="2"/>
              <a:buAutoNum type="arabicPeriod"/>
            </a:pPr>
            <a:r>
              <a:rPr lang="en-US" sz="1800" dirty="0">
                <a:solidFill>
                  <a:srgbClr val="000000"/>
                </a:solidFill>
              </a:rPr>
              <a:t>Resists attack.</a:t>
            </a:r>
          </a:p>
          <a:p>
            <a:pPr marL="688975" indent="-457200">
              <a:spcBef>
                <a:spcPts val="1000"/>
              </a:spcBef>
              <a:buFont typeface="Wingdings" pitchFamily="2" charset="2"/>
              <a:buAutoNum type="arabicPeriod"/>
            </a:pPr>
            <a:r>
              <a:rPr lang="en-US" sz="1800" dirty="0">
                <a:solidFill>
                  <a:srgbClr val="000000"/>
                </a:solidFill>
              </a:rPr>
              <a:t>Provides power quality for 21</a:t>
            </a:r>
            <a:r>
              <a:rPr lang="en-US" sz="1800" baseline="30000" dirty="0">
                <a:solidFill>
                  <a:srgbClr val="000000"/>
                </a:solidFill>
              </a:rPr>
              <a:t>st</a:t>
            </a:r>
            <a:r>
              <a:rPr lang="en-US" sz="1800" dirty="0">
                <a:solidFill>
                  <a:srgbClr val="000000"/>
                </a:solidFill>
              </a:rPr>
              <a:t> century needs.</a:t>
            </a:r>
          </a:p>
          <a:p>
            <a:pPr marL="688975" indent="-457200">
              <a:spcBef>
                <a:spcPts val="1000"/>
              </a:spcBef>
              <a:buFont typeface="Wingdings" pitchFamily="2" charset="2"/>
              <a:buAutoNum type="arabicPeriod"/>
            </a:pPr>
            <a:r>
              <a:rPr lang="en-US" sz="1800" dirty="0">
                <a:solidFill>
                  <a:srgbClr val="000000"/>
                </a:solidFill>
              </a:rPr>
              <a:t>Accommodates a wide variety of generation options.</a:t>
            </a:r>
          </a:p>
          <a:p>
            <a:pPr marL="688975" indent="-457200">
              <a:spcBef>
                <a:spcPts val="1000"/>
              </a:spcBef>
              <a:buFont typeface="Wingdings" pitchFamily="2" charset="2"/>
              <a:buAutoNum type="arabicPeriod"/>
            </a:pPr>
            <a:r>
              <a:rPr lang="en-US" sz="1800" dirty="0">
                <a:solidFill>
                  <a:srgbClr val="000000"/>
                </a:solidFill>
              </a:rPr>
              <a:t>Enables markets. </a:t>
            </a:r>
          </a:p>
          <a:p>
            <a:pPr marL="688975" indent="-457200">
              <a:spcBef>
                <a:spcPts val="1000"/>
              </a:spcBef>
              <a:buFont typeface="Wingdings" pitchFamily="2" charset="2"/>
              <a:buAutoNum type="arabicPeriod"/>
            </a:pPr>
            <a:r>
              <a:rPr lang="en-US" sz="1800" dirty="0">
                <a:solidFill>
                  <a:srgbClr val="000000"/>
                </a:solidFill>
              </a:rPr>
              <a:t>Optimizes assets and operates efficiently. </a:t>
            </a:r>
          </a:p>
          <a:p>
            <a:pPr marL="688975" indent="-457200" algn="ctr">
              <a:lnSpc>
                <a:spcPct val="90000"/>
              </a:lnSpc>
              <a:spcBef>
                <a:spcPct val="100000"/>
              </a:spcBef>
              <a:buClr>
                <a:srgbClr val="000066"/>
              </a:buClr>
              <a:buFont typeface="Wingdings" pitchFamily="2" charset="2"/>
              <a:buNone/>
            </a:pPr>
            <a:r>
              <a:rPr lang="en-US" sz="1200" dirty="0">
                <a:solidFill>
                  <a:srgbClr val="000000"/>
                </a:solidFill>
              </a:rPr>
              <a:t>* U.S. National Energy Technology Laboratory</a:t>
            </a:r>
          </a:p>
        </p:txBody>
      </p:sp>
      <p:sp>
        <p:nvSpPr>
          <p:cNvPr id="7" name="Title 8"/>
          <p:cNvSpPr>
            <a:spLocks noGrp="1"/>
          </p:cNvSpPr>
          <p:nvPr>
            <p:ph type="title" idx="4294967295"/>
          </p:nvPr>
        </p:nvSpPr>
        <p:spPr>
          <a:xfrm>
            <a:off x="685800" y="304800"/>
            <a:ext cx="7848600" cy="629752"/>
          </a:xfrm>
        </p:spPr>
        <p:txBody>
          <a:bodyPr/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NETL Smart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Grid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Implementation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Strategy</a:t>
            </a:r>
          </a:p>
        </p:txBody>
      </p:sp>
    </p:spTree>
    <p:extLst>
      <p:ext uri="{BB962C8B-B14F-4D97-AF65-F5344CB8AC3E}">
        <p14:creationId xmlns:p14="http://schemas.microsoft.com/office/powerpoint/2010/main" xmlns="" val="180138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8"/>
          <p:cNvSpPr>
            <a:spLocks noGrp="1"/>
          </p:cNvSpPr>
          <p:nvPr>
            <p:ph type="title" idx="4294967295"/>
          </p:nvPr>
        </p:nvSpPr>
        <p:spPr>
          <a:xfrm>
            <a:off x="685800" y="513248"/>
            <a:ext cx="7848600" cy="629752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Key Driver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Unitil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661400" y="6616700"/>
            <a:ext cx="381000" cy="228600"/>
          </a:xfrm>
        </p:spPr>
        <p:txBody>
          <a:bodyPr/>
          <a:lstStyle/>
          <a:p>
            <a:fld id="{0AFA4C81-D843-8C4F-A511-CD5CB35BB79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4800" y="1759856"/>
            <a:ext cx="2971800" cy="4412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algn="ctr" rotWithShape="0">
                    <a:schemeClr val="bg2">
                      <a:alpha val="75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pitchFamily="18" charset="0"/>
              <a:buChar char="•"/>
              <a:defRPr sz="3200">
                <a:solidFill>
                  <a:srgbClr val="0092C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pitchFamily="18" charset="0"/>
              <a:buChar char="•"/>
              <a:defRPr sz="2800">
                <a:solidFill>
                  <a:srgbClr val="0092CF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pitchFamily="18" charset="0"/>
              <a:buChar char="•"/>
              <a:defRPr sz="2400">
                <a:solidFill>
                  <a:srgbClr val="0092CF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pitchFamily="18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pitchFamily="18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pitchFamily="18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pitchFamily="18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pitchFamily="18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pitchFamily="18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1080"/>
              </a:spcBef>
              <a:buClr>
                <a:schemeClr val="tx1"/>
              </a:buClr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Declining load factor caused by increased penetration of A/C; lower system utilization.</a:t>
            </a:r>
          </a:p>
          <a:p>
            <a:pPr>
              <a:spcBef>
                <a:spcPts val="1080"/>
              </a:spcBef>
              <a:buClr>
                <a:schemeClr val="tx1"/>
              </a:buClr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System becoming increasingly “peaky”.</a:t>
            </a:r>
          </a:p>
          <a:p>
            <a:pPr>
              <a:spcBef>
                <a:spcPts val="1080"/>
              </a:spcBef>
              <a:buClr>
                <a:schemeClr val="tx1"/>
              </a:buClr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Capital investment increasingly driven by extreme peaks. </a:t>
            </a:r>
          </a:p>
          <a:p>
            <a:pPr>
              <a:spcBef>
                <a:spcPts val="1080"/>
              </a:spcBef>
              <a:buClr>
                <a:schemeClr val="tx1"/>
              </a:buClr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Demand Resources offer opportunity to eliminate, shift or better manage peak demand.</a:t>
            </a:r>
          </a:p>
          <a:p>
            <a:pPr>
              <a:lnSpc>
                <a:spcPct val="110000"/>
              </a:lnSpc>
              <a:spcBef>
                <a:spcPct val="10000"/>
              </a:spcBef>
              <a:buClr>
                <a:srgbClr val="000000"/>
              </a:buClr>
            </a:pPr>
            <a:endParaRPr lang="en-US" sz="1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ct val="10000"/>
              </a:spcBef>
              <a:buClr>
                <a:srgbClr val="000000"/>
              </a:buClr>
            </a:pPr>
            <a:endParaRPr lang="en-US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260725" y="1357313"/>
            <a:ext cx="5807075" cy="5348287"/>
          </a:xfrm>
          <a:noFill/>
          <a:ln/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064000" y="1905000"/>
            <a:ext cx="2032000" cy="488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Extreme peaks drive capital investment</a:t>
            </a:r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5791200" y="2289175"/>
            <a:ext cx="1638300" cy="987425"/>
          </a:xfrm>
          <a:prstGeom prst="ellipse">
            <a:avLst/>
          </a:prstGeom>
          <a:noFill/>
          <a:ln w="317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99">
                    <a:alpha val="44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514850" y="5353050"/>
            <a:ext cx="3714750" cy="590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/>
              <a:t>20% of peak demand is experienced during just 1% of annual hours.</a:t>
            </a:r>
          </a:p>
        </p:txBody>
      </p:sp>
    </p:spTree>
    <p:extLst>
      <p:ext uri="{BB962C8B-B14F-4D97-AF65-F5344CB8AC3E}">
        <p14:creationId xmlns:p14="http://schemas.microsoft.com/office/powerpoint/2010/main" xmlns="" val="361580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FA4C81-D843-8C4F-A511-CD5CB35BB79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itle 8"/>
          <p:cNvSpPr>
            <a:spLocks noGrp="1"/>
          </p:cNvSpPr>
          <p:nvPr>
            <p:ph type="title" idx="4294967295"/>
          </p:nvPr>
        </p:nvSpPr>
        <p:spPr>
          <a:xfrm>
            <a:off x="685800" y="513248"/>
            <a:ext cx="7848600" cy="629752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Challenges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76200" y="1600200"/>
            <a:ext cx="4495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algn="ctr" rotWithShape="0">
                    <a:srgbClr val="000000">
                      <a:alpha val="75000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1717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Bef>
                <a:spcPct val="35000"/>
              </a:spcBef>
              <a:buNone/>
            </a:pPr>
            <a:r>
              <a:rPr lang="en-US" sz="16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en-US" sz="1600" b="1" u="sng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6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Century Grid</a:t>
            </a:r>
          </a:p>
          <a:p>
            <a:pPr>
              <a:spcBef>
                <a:spcPct val="35000"/>
              </a:spcBef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Does not easily accommodate distributed generation or other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distributed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resources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343400" y="1600200"/>
            <a:ext cx="4572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algn="ctr" rotWithShape="0">
                    <a:srgbClr val="000000">
                      <a:alpha val="75000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1717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9pPr>
          </a:lstStyle>
          <a:p>
            <a:pPr marL="347662" indent="0" algn="ctr">
              <a:spcBef>
                <a:spcPct val="50000"/>
              </a:spcBef>
              <a:buNone/>
            </a:pPr>
            <a:r>
              <a:rPr lang="en-US" sz="16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21</a:t>
            </a:r>
            <a:r>
              <a:rPr lang="en-US" sz="1600" b="1" u="sng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US" sz="16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Century Grid</a:t>
            </a:r>
          </a:p>
          <a:p>
            <a:pPr marL="682625" indent="-334963"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Must integrate a wide array of distributed load, storage and generation resources.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56711251"/>
              </p:ext>
            </p:extLst>
          </p:nvPr>
        </p:nvGraphicFramePr>
        <p:xfrm>
          <a:off x="2015967" y="2651760"/>
          <a:ext cx="2251233" cy="2377440"/>
        </p:xfrm>
        <a:graphic>
          <a:graphicData uri="http://schemas.openxmlformats.org/presentationml/2006/ole">
            <p:oleObj spid="_x0000_s10264" name="Photo Editor Photo" r:id="rId3" imgW="3400900" imgH="3591426" progId="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38995984"/>
              </p:ext>
            </p:extLst>
          </p:nvPr>
        </p:nvGraphicFramePr>
        <p:xfrm>
          <a:off x="6551719" y="2681514"/>
          <a:ext cx="2287481" cy="2373179"/>
        </p:xfrm>
        <a:graphic>
          <a:graphicData uri="http://schemas.openxmlformats.org/presentationml/2006/ole">
            <p:oleObj spid="_x0000_s10265" name="Photo Editor Photo" r:id="rId4" imgW="3943901" imgH="3591426" progId="">
              <p:embed/>
            </p:oleObj>
          </a:graphicData>
        </a:graphic>
      </p:graphicFrame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76200" y="2514600"/>
            <a:ext cx="18288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algn="ctr" rotWithShape="0">
                    <a:srgbClr val="000000">
                      <a:alpha val="75000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1717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ct val="35000"/>
              </a:spcBef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Planned and designed exclusively around centralized generation.</a:t>
            </a:r>
          </a:p>
          <a:p>
            <a:pPr>
              <a:spcBef>
                <a:spcPct val="35000"/>
              </a:spcBef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Radial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topology; “one way” power flow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76200" y="5181600"/>
            <a:ext cx="4495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algn="ctr" rotWithShape="0">
                    <a:srgbClr val="000000">
                      <a:alpha val="75000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1717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ct val="35000"/>
              </a:spcBef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Limited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communication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infrastructure; limited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control and monitoring.</a:t>
            </a:r>
          </a:p>
          <a:p>
            <a:pPr>
              <a:spcBef>
                <a:spcPct val="35000"/>
              </a:spcBef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Limited metering and pricing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information; consumer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behavior not incorporated.</a:t>
            </a:r>
          </a:p>
          <a:p>
            <a:pPr>
              <a:spcBef>
                <a:spcPct val="35000"/>
              </a:spcBef>
            </a:pPr>
            <a:endParaRPr 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35000"/>
              </a:spcBef>
            </a:pPr>
            <a:endParaRPr 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4343400" y="2590800"/>
            <a:ext cx="22098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algn="ctr" rotWithShape="0">
                    <a:srgbClr val="000000">
                      <a:alpha val="75000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1717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9pPr>
          </a:lstStyle>
          <a:p>
            <a:pPr marL="682625" indent="-334963">
              <a:spcBef>
                <a:spcPct val="50000"/>
              </a:spcBef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etwork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topology with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sophisticated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protection, communication, metering, and intelligence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682625" indent="-334963"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Hybrid system, “two way” power flow.</a:t>
            </a:r>
            <a:endParaRPr 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4343400" y="5257800"/>
            <a:ext cx="4648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algn="ctr" rotWithShape="0">
                    <a:srgbClr val="000000">
                      <a:alpha val="75000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1717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9pPr>
          </a:lstStyle>
          <a:p>
            <a:pPr marL="682625" indent="-334963"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Must incorporate consumer behavior to enhance efficient utilization and consumption of electricity, while delivering improved reliability and power quality. </a:t>
            </a:r>
          </a:p>
        </p:txBody>
      </p:sp>
    </p:spTree>
    <p:extLst>
      <p:ext uri="{BB962C8B-B14F-4D97-AF65-F5344CB8AC3E}">
        <p14:creationId xmlns:p14="http://schemas.microsoft.com/office/powerpoint/2010/main" xmlns="" val="15661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2743200"/>
            <a:ext cx="7772400" cy="1143000"/>
          </a:xfrm>
        </p:spPr>
        <p:txBody>
          <a:bodyPr/>
          <a:lstStyle/>
          <a:p>
            <a:r>
              <a:rPr lang="en-US" dirty="0" smtClean="0"/>
              <a:t>Customer Facing Initiatives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86800" y="6553200"/>
            <a:ext cx="457200" cy="381000"/>
          </a:xfrm>
        </p:spPr>
        <p:txBody>
          <a:bodyPr/>
          <a:lstStyle/>
          <a:p>
            <a:fld id="{0AFA4C81-D843-8C4F-A511-CD5CB35BB79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2643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8"/>
          <p:cNvSpPr>
            <a:spLocks noGrp="1"/>
          </p:cNvSpPr>
          <p:nvPr>
            <p:ph type="title" idx="4294967295"/>
          </p:nvPr>
        </p:nvSpPr>
        <p:spPr>
          <a:xfrm>
            <a:off x="685800" y="513248"/>
            <a:ext cx="7848600" cy="629752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Advanced Metering (AMI)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661400" y="6616700"/>
            <a:ext cx="381000" cy="228600"/>
          </a:xfrm>
        </p:spPr>
        <p:txBody>
          <a:bodyPr/>
          <a:lstStyle/>
          <a:p>
            <a:fld id="{0AFA4C81-D843-8C4F-A511-CD5CB35BB79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4800" y="1759856"/>
            <a:ext cx="5105400" cy="4640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algn="ctr" rotWithShape="0">
                    <a:schemeClr val="bg2">
                      <a:alpha val="75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pitchFamily="18" charset="0"/>
              <a:buChar char="•"/>
              <a:defRPr sz="3200">
                <a:solidFill>
                  <a:srgbClr val="0092C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pitchFamily="18" charset="0"/>
              <a:buChar char="•"/>
              <a:defRPr sz="2800">
                <a:solidFill>
                  <a:srgbClr val="0092CF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pitchFamily="18" charset="0"/>
              <a:buChar char="•"/>
              <a:defRPr sz="2400">
                <a:solidFill>
                  <a:srgbClr val="0092CF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pitchFamily="18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pitchFamily="18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pitchFamily="18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pitchFamily="18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pitchFamily="18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pitchFamily="18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1080"/>
              </a:spcBef>
              <a:buClr>
                <a:schemeClr val="tx1"/>
              </a:buClr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Full system deployment completed in 2007 (100% of customers).</a:t>
            </a:r>
          </a:p>
          <a:p>
            <a:pPr>
              <a:spcBef>
                <a:spcPts val="1080"/>
              </a:spcBef>
              <a:buClr>
                <a:schemeClr val="tx1"/>
              </a:buClr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Multi-utility endpoints – gas and electric.</a:t>
            </a:r>
          </a:p>
          <a:p>
            <a:pPr>
              <a:spcBef>
                <a:spcPts val="1080"/>
              </a:spcBef>
              <a:buClr>
                <a:schemeClr val="tx1"/>
              </a:buClr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Fixed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network transmitting over power lines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Power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Line Carrier (PLC) communication using Ultra-narrow-bandwidth (UNB) technology.</a:t>
            </a:r>
          </a:p>
          <a:p>
            <a:pPr>
              <a:spcBef>
                <a:spcPts val="1080"/>
              </a:spcBef>
              <a:buClr>
                <a:schemeClr val="tx1"/>
              </a:buClr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Daily reporting of consumption data.</a:t>
            </a:r>
          </a:p>
          <a:p>
            <a:pPr>
              <a:spcBef>
                <a:spcPts val="1080"/>
              </a:spcBef>
              <a:buClr>
                <a:schemeClr val="tx1"/>
              </a:buClr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Bi-directional communication.</a:t>
            </a:r>
          </a:p>
          <a:p>
            <a:pPr>
              <a:spcBef>
                <a:spcPts val="1080"/>
              </a:spcBef>
              <a:buClr>
                <a:schemeClr val="tx1"/>
              </a:buClr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“Always On” connectivity model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ts val="1080"/>
              </a:spcBef>
              <a:buClr>
                <a:schemeClr val="tx1"/>
              </a:buClr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Remote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configuration of demand meters and TOU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meters.</a:t>
            </a: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94685415"/>
              </p:ext>
            </p:extLst>
          </p:nvPr>
        </p:nvGraphicFramePr>
        <p:xfrm>
          <a:off x="5794375" y="1676400"/>
          <a:ext cx="3197225" cy="5105400"/>
        </p:xfrm>
        <a:graphic>
          <a:graphicData uri="http://schemas.openxmlformats.org/presentationml/2006/ole">
            <p:oleObj spid="_x0000_s8214" name="Photo Editor Photo" r:id="rId4" imgW="3438095" imgH="5982535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92273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8"/>
          <p:cNvSpPr>
            <a:spLocks noGrp="1"/>
          </p:cNvSpPr>
          <p:nvPr>
            <p:ph type="title" idx="4294967295"/>
          </p:nvPr>
        </p:nvSpPr>
        <p:spPr>
          <a:xfrm>
            <a:off x="685800" y="513248"/>
            <a:ext cx="7848600" cy="629752"/>
          </a:xfrm>
        </p:spPr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Smart Grid Pilot Program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661400" y="6616700"/>
            <a:ext cx="381000" cy="228600"/>
          </a:xfrm>
        </p:spPr>
        <p:txBody>
          <a:bodyPr/>
          <a:lstStyle/>
          <a:p>
            <a:fld id="{0AFA4C81-D843-8C4F-A511-CD5CB35BB79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4800" y="1600200"/>
            <a:ext cx="6553200" cy="2753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algn="ctr" rotWithShape="0">
                    <a:schemeClr val="bg2">
                      <a:alpha val="75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pitchFamily="18" charset="0"/>
              <a:buChar char="•"/>
              <a:defRPr sz="3200">
                <a:solidFill>
                  <a:srgbClr val="0092C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pitchFamily="18" charset="0"/>
              <a:buChar char="•"/>
              <a:defRPr sz="2800">
                <a:solidFill>
                  <a:srgbClr val="0092CF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pitchFamily="18" charset="0"/>
              <a:buChar char="•"/>
              <a:defRPr sz="2400">
                <a:solidFill>
                  <a:srgbClr val="0092CF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pitchFamily="18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pitchFamily="18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pitchFamily="18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pitchFamily="18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pitchFamily="18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pitchFamily="18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1080"/>
              </a:spcBef>
              <a:buClr>
                <a:schemeClr val="tx1"/>
              </a:buClr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Time-differentiated 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rate structure featured on-peak, 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off peak and 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critical peak periods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ts val="1080"/>
              </a:spcBef>
              <a:buClr>
                <a:schemeClr val="tx1"/>
              </a:buClr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Three technology groups were evaluated: Simple TOU, Enhanced Technology, Smart Thermostat.</a:t>
            </a:r>
          </a:p>
          <a:p>
            <a:pPr>
              <a:spcBef>
                <a:spcPts val="1080"/>
              </a:spcBef>
              <a:buClr>
                <a:schemeClr val="tx1"/>
              </a:buClr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All participants were provided with access to a web portal 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that 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provided information on daily energy consumption and estimated costs, as well as notifications on CPP days.</a:t>
            </a:r>
            <a:endParaRPr lang="en-US" sz="1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080"/>
              </a:spcBef>
              <a:buClr>
                <a:schemeClr val="tx1"/>
              </a:buClr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Promising results in terms of consumer behavior and demand reduction during peak periods.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01524167"/>
              </p:ext>
            </p:extLst>
          </p:nvPr>
        </p:nvGraphicFramePr>
        <p:xfrm>
          <a:off x="6781800" y="1686606"/>
          <a:ext cx="2082097" cy="2121936"/>
        </p:xfrm>
        <a:graphic>
          <a:graphicData uri="http://schemas.openxmlformats.org/presentationml/2006/ole">
            <p:oleObj spid="_x0000_s9240" name="Photo Editor Photo" r:id="rId4" imgW="2029108" imgH="2066667" progId="">
              <p:embed/>
            </p:oleObj>
          </a:graphicData>
        </a:graphic>
      </p:graphicFrame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314" y="4724400"/>
            <a:ext cx="7772400" cy="1977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3380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8"/>
          <p:cNvSpPr>
            <a:spLocks noGrp="1"/>
          </p:cNvSpPr>
          <p:nvPr>
            <p:ph type="title" idx="4294967295"/>
          </p:nvPr>
        </p:nvSpPr>
        <p:spPr>
          <a:xfrm>
            <a:off x="685800" y="513248"/>
            <a:ext cx="7848600" cy="629752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Technologies Explored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661400" y="6616700"/>
            <a:ext cx="381000" cy="228600"/>
          </a:xfrm>
        </p:spPr>
        <p:txBody>
          <a:bodyPr/>
          <a:lstStyle/>
          <a:p>
            <a:fld id="{0AFA4C81-D843-8C4F-A511-CD5CB35BB79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4800" y="1836056"/>
            <a:ext cx="5715000" cy="4640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algn="ctr" rotWithShape="0">
                    <a:schemeClr val="bg2">
                      <a:alpha val="75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pitchFamily="18" charset="0"/>
              <a:buChar char="•"/>
              <a:defRPr sz="3200">
                <a:solidFill>
                  <a:srgbClr val="0092C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pitchFamily="18" charset="0"/>
              <a:buChar char="•"/>
              <a:defRPr sz="2800">
                <a:solidFill>
                  <a:srgbClr val="0092CF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pitchFamily="18" charset="0"/>
              <a:buChar char="•"/>
              <a:defRPr sz="2400">
                <a:solidFill>
                  <a:srgbClr val="0092CF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pitchFamily="18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pitchFamily="18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pitchFamily="18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pitchFamily="18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pitchFamily="18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2CF"/>
              </a:buClr>
              <a:buFont typeface="Times" pitchFamily="18" charset="0"/>
              <a:buChar char="•"/>
              <a:defRPr sz="2000">
                <a:solidFill>
                  <a:srgbClr val="0092CF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1080"/>
              </a:spcBef>
              <a:buClr>
                <a:schemeClr val="tx1"/>
              </a:buClr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Energy Storage/Permanent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Load Shifting </a:t>
            </a: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1080"/>
              </a:spcBef>
              <a:buClr>
                <a:schemeClr val="tx1"/>
              </a:buClr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Thermal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Energy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Storage (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e.g., ice storage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lvl="1">
              <a:spcBef>
                <a:spcPts val="1080"/>
              </a:spcBef>
              <a:buClr>
                <a:schemeClr val="tx1"/>
              </a:buClr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Battery storage</a:t>
            </a:r>
            <a:endParaRPr 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080"/>
              </a:spcBef>
              <a:buClr>
                <a:schemeClr val="tx1"/>
              </a:buClr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Distributed generation</a:t>
            </a:r>
          </a:p>
          <a:p>
            <a:pPr lvl="1">
              <a:spcBef>
                <a:spcPts val="1080"/>
              </a:spcBef>
              <a:buClr>
                <a:schemeClr val="tx1"/>
              </a:buClr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Small Wind</a:t>
            </a:r>
          </a:p>
          <a:p>
            <a:pPr lvl="1">
              <a:spcBef>
                <a:spcPts val="1080"/>
              </a:spcBef>
              <a:buClr>
                <a:schemeClr val="tx1"/>
              </a:buClr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PV Systems</a:t>
            </a:r>
          </a:p>
          <a:p>
            <a:pPr lvl="1">
              <a:spcBef>
                <a:spcPts val="1080"/>
              </a:spcBef>
              <a:buClr>
                <a:schemeClr val="tx1"/>
              </a:buClr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Landfill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Generation</a:t>
            </a:r>
            <a:endParaRPr 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080"/>
              </a:spcBef>
              <a:buClr>
                <a:schemeClr val="tx1"/>
              </a:buClr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Conservation Voltage Optimization </a:t>
            </a: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080"/>
              </a:spcBef>
              <a:buClr>
                <a:schemeClr val="tx1"/>
              </a:buClr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Direct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Load Control</a:t>
            </a:r>
          </a:p>
          <a:p>
            <a:pPr>
              <a:spcBef>
                <a:spcPts val="1080"/>
              </a:spcBef>
              <a:buClr>
                <a:schemeClr val="tx1"/>
              </a:buClr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Gas Cooling</a:t>
            </a:r>
          </a:p>
          <a:p>
            <a:pPr>
              <a:spcBef>
                <a:spcPts val="1080"/>
              </a:spcBef>
              <a:buClr>
                <a:schemeClr val="tx1"/>
              </a:buClr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And many others….</a:t>
            </a: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080"/>
              </a:spcBef>
              <a:buClr>
                <a:schemeClr val="tx1"/>
              </a:buClr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080"/>
              </a:spcBef>
              <a:buClr>
                <a:schemeClr val="tx1"/>
              </a:buClr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080"/>
              </a:spcBef>
              <a:buClr>
                <a:schemeClr val="tx1"/>
              </a:buClr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 descr="103_038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715000" y="1980645"/>
            <a:ext cx="3200400" cy="426775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2575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in_Template (White Titles)">
  <a:themeElements>
    <a:clrScheme name="Unitil Palette">
      <a:dk1>
        <a:srgbClr val="3B70BF"/>
      </a:dk1>
      <a:lt1>
        <a:srgbClr val="FFFFFF"/>
      </a:lt1>
      <a:dk2>
        <a:srgbClr val="FFFFFF"/>
      </a:dk2>
      <a:lt2>
        <a:srgbClr val="FFFFFF"/>
      </a:lt2>
      <a:accent1>
        <a:srgbClr val="233E99"/>
      </a:accent1>
      <a:accent2>
        <a:srgbClr val="B95915"/>
      </a:accent2>
      <a:accent3>
        <a:srgbClr val="3B70BF"/>
      </a:accent3>
      <a:accent4>
        <a:srgbClr val="FF9900"/>
      </a:accent4>
      <a:accent5>
        <a:srgbClr val="C3C3C3"/>
      </a:accent5>
      <a:accent6>
        <a:srgbClr val="91C9E8"/>
      </a:accent6>
      <a:hlink>
        <a:srgbClr val="3B70BF"/>
      </a:hlink>
      <a:folHlink>
        <a:srgbClr val="91C9E8"/>
      </a:folHlink>
    </a:clrScheme>
    <a:fontScheme name="Main_Template (White Titles)">
      <a:majorFont>
        <a:latin typeface="Corbel Bold"/>
        <a:ea typeface="ＭＳ Ｐゴシック"/>
        <a:cs typeface="ＭＳ Ｐゴシック"/>
      </a:majorFont>
      <a:minorFont>
        <a:latin typeface="Corbe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Main_Template (White Titles) 1">
        <a:dk1>
          <a:srgbClr val="000066"/>
        </a:dk1>
        <a:lt1>
          <a:srgbClr val="FFFFFF"/>
        </a:lt1>
        <a:dk2>
          <a:srgbClr val="5E6DA4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BAC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_Template (White Titles) 2">
        <a:dk1>
          <a:srgbClr val="003366"/>
        </a:dk1>
        <a:lt1>
          <a:srgbClr val="FFFFFF"/>
        </a:lt1>
        <a:dk2>
          <a:srgbClr val="5E6DA4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6BACF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_Template (White Titles) 3">
        <a:dk1>
          <a:srgbClr val="000000"/>
        </a:dk1>
        <a:lt1>
          <a:srgbClr val="FFFFFF"/>
        </a:lt1>
        <a:dk2>
          <a:srgbClr val="5E6DA4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6BACF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_Template (White Titles) 4">
        <a:dk1>
          <a:srgbClr val="0192CF"/>
        </a:dk1>
        <a:lt1>
          <a:srgbClr val="FFFFFF"/>
        </a:lt1>
        <a:dk2>
          <a:srgbClr val="FFFFFF"/>
        </a:dk2>
        <a:lt2>
          <a:srgbClr val="C3C3C3"/>
        </a:lt2>
        <a:accent1>
          <a:srgbClr val="91C9E8"/>
        </a:accent1>
        <a:accent2>
          <a:srgbClr val="233E99"/>
        </a:accent2>
        <a:accent3>
          <a:srgbClr val="FFFFFF"/>
        </a:accent3>
        <a:accent4>
          <a:srgbClr val="017CB0"/>
        </a:accent4>
        <a:accent5>
          <a:srgbClr val="C7E1F2"/>
        </a:accent5>
        <a:accent6>
          <a:srgbClr val="1F378A"/>
        </a:accent6>
        <a:hlink>
          <a:srgbClr val="656565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6781</TotalTime>
  <Words>912</Words>
  <Application>Microsoft Office PowerPoint</Application>
  <PresentationFormat>Letter Paper (8.5x11 in)</PresentationFormat>
  <Paragraphs>126</Paragraphs>
  <Slides>15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Main_Template (White Titles)</vt:lpstr>
      <vt:lpstr>Photo Editor Photo</vt:lpstr>
      <vt:lpstr>Grid Modernization at Unitil  Grid-Facing and Customer-Facing Activities and Plans </vt:lpstr>
      <vt:lpstr>Smart Grid Framework</vt:lpstr>
      <vt:lpstr>NETL Smart Grid  Implementation Strategy</vt:lpstr>
      <vt:lpstr>Key Driver (Unitil)</vt:lpstr>
      <vt:lpstr>Challenges</vt:lpstr>
      <vt:lpstr>Customer Facing Initiatives</vt:lpstr>
      <vt:lpstr>Advanced Metering (AMI)</vt:lpstr>
      <vt:lpstr>Smart Grid Pilot Program</vt:lpstr>
      <vt:lpstr>Technologies Explored</vt:lpstr>
      <vt:lpstr>Grid Facing Initiatives</vt:lpstr>
      <vt:lpstr>AMI Grid Facing Features</vt:lpstr>
      <vt:lpstr>AMI / OMS Integration</vt:lpstr>
      <vt:lpstr>Longer Term Plans</vt:lpstr>
      <vt:lpstr>Organization</vt:lpstr>
      <vt:lpstr>Questions?</vt:lpstr>
    </vt:vector>
  </TitlesOfParts>
  <Company>Mike Teixeira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TITLE</dc:title>
  <dc:creator>Mike Teixeira</dc:creator>
  <cp:lastModifiedBy> </cp:lastModifiedBy>
  <cp:revision>451</cp:revision>
  <cp:lastPrinted>2012-08-30T19:01:11Z</cp:lastPrinted>
  <dcterms:created xsi:type="dcterms:W3CDTF">2010-04-26T20:19:09Z</dcterms:created>
  <dcterms:modified xsi:type="dcterms:W3CDTF">2012-11-13T20:00:56Z</dcterms:modified>
</cp:coreProperties>
</file>